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487" r:id="rId3"/>
    <p:sldId id="491" r:id="rId4"/>
    <p:sldId id="520" r:id="rId5"/>
    <p:sldId id="521" r:id="rId6"/>
    <p:sldId id="522" r:id="rId7"/>
    <p:sldId id="523" r:id="rId8"/>
    <p:sldId id="524" r:id="rId9"/>
    <p:sldId id="525" r:id="rId10"/>
    <p:sldId id="526" r:id="rId11"/>
    <p:sldId id="527" r:id="rId12"/>
    <p:sldId id="528" r:id="rId13"/>
    <p:sldId id="529" r:id="rId14"/>
    <p:sldId id="530" r:id="rId15"/>
    <p:sldId id="489" r:id="rId16"/>
    <p:sldId id="502" r:id="rId17"/>
    <p:sldId id="515" r:id="rId18"/>
    <p:sldId id="516" r:id="rId19"/>
    <p:sldId id="517" r:id="rId20"/>
    <p:sldId id="506" r:id="rId21"/>
    <p:sldId id="511" r:id="rId22"/>
    <p:sldId id="518" r:id="rId23"/>
    <p:sldId id="519" r:id="rId24"/>
    <p:sldId id="514" r:id="rId25"/>
    <p:sldId id="492" r:id="rId26"/>
    <p:sldId id="507" r:id="rId27"/>
  </p:sldIdLst>
  <p:sldSz cx="9144000" cy="6858000" type="screen4x3"/>
  <p:notesSz cx="7019925" cy="93059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B0F2"/>
    <a:srgbClr val="F2DCAD"/>
    <a:srgbClr val="800080"/>
    <a:srgbClr val="FF00FF"/>
    <a:srgbClr val="996633"/>
    <a:srgbClr val="B04EFF"/>
    <a:srgbClr val="4D4D4D"/>
    <a:srgbClr val="D2DDF2"/>
    <a:srgbClr val="003767"/>
    <a:srgbClr val="FFF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70" autoAdjust="0"/>
  </p:normalViewPr>
  <p:slideViewPr>
    <p:cSldViewPr>
      <p:cViewPr>
        <p:scale>
          <a:sx n="105" d="100"/>
          <a:sy n="105" d="100"/>
        </p:scale>
        <p:origin x="-1608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82" d="100"/>
          <a:sy n="182" d="100"/>
        </p:scale>
        <p:origin x="-112" y="-664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package" Target="../embeddings/Microsoft_Excel_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0"/>
    </mc:Choice>
    <mc:Fallback>
      <c:style val="4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Final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Select</c:v>
                </c:pt>
                <c:pt idx="1">
                  <c:v>Land</c:v>
                </c:pt>
                <c:pt idx="2">
                  <c:v>Roundabout</c:v>
                </c:pt>
                <c:pt idx="3">
                  <c:v>Takeoff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0.85</c:v>
                </c:pt>
                <c:pt idx="1">
                  <c:v>0.87</c:v>
                </c:pt>
                <c:pt idx="2">
                  <c:v>0.91</c:v>
                </c:pt>
                <c:pt idx="3">
                  <c:v>0.905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Iter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Select</c:v>
                </c:pt>
                <c:pt idx="1">
                  <c:v>Land</c:v>
                </c:pt>
                <c:pt idx="2">
                  <c:v>Roundabout</c:v>
                </c:pt>
                <c:pt idx="3">
                  <c:v>Takeoff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0.75</c:v>
                </c:pt>
                <c:pt idx="1">
                  <c:v>0.8</c:v>
                </c:pt>
                <c:pt idx="2">
                  <c:v>0.7</c:v>
                </c:pt>
                <c:pt idx="3">
                  <c:v>0.85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Iter 1</c:v>
                </c:pt>
              </c:strCache>
            </c:strRef>
          </c:tx>
          <c:spPr>
            <a:solidFill>
              <a:srgbClr val="0000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Select</c:v>
                </c:pt>
                <c:pt idx="1">
                  <c:v>Land</c:v>
                </c:pt>
                <c:pt idx="2">
                  <c:v>Roundabout</c:v>
                </c:pt>
                <c:pt idx="3">
                  <c:v>Takeoff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</c:v>
                </c:pt>
                <c:pt idx="1">
                  <c:v>0.45</c:v>
                </c:pt>
                <c:pt idx="2">
                  <c:v>0.6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2403048"/>
        <c:axId val="-2107311144"/>
      </c:barChart>
      <c:catAx>
        <c:axId val="-2092403048"/>
        <c:scaling>
          <c:orientation val="minMax"/>
        </c:scaling>
        <c:delete val="0"/>
        <c:axPos val="l"/>
        <c:majorTickMark val="out"/>
        <c:minorTickMark val="none"/>
        <c:tickLblPos val="nextTo"/>
        <c:crossAx val="-2107311144"/>
        <c:crosses val="autoZero"/>
        <c:auto val="1"/>
        <c:lblAlgn val="ctr"/>
        <c:lblOffset val="100"/>
        <c:noMultiLvlLbl val="0"/>
      </c:catAx>
      <c:valAx>
        <c:axId val="-210731114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924030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0"/>
    </mc:Choice>
    <mc:Fallback>
      <c:style val="4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Final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Select</c:v>
                </c:pt>
                <c:pt idx="1">
                  <c:v>Land</c:v>
                </c:pt>
                <c:pt idx="2">
                  <c:v>Roundabout</c:v>
                </c:pt>
                <c:pt idx="3">
                  <c:v>Takeoff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0.85</c:v>
                </c:pt>
                <c:pt idx="1">
                  <c:v>0.87</c:v>
                </c:pt>
                <c:pt idx="2">
                  <c:v>0.91</c:v>
                </c:pt>
                <c:pt idx="3">
                  <c:v>0.905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Iter 2</c:v>
                </c:pt>
              </c:strCache>
            </c:strRef>
          </c:tx>
          <c:spPr>
            <a:solidFill>
              <a:srgbClr val="0000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Select</c:v>
                </c:pt>
                <c:pt idx="1">
                  <c:v>Land</c:v>
                </c:pt>
                <c:pt idx="2">
                  <c:v>Roundabout</c:v>
                </c:pt>
                <c:pt idx="3">
                  <c:v>Takeoff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0.75</c:v>
                </c:pt>
                <c:pt idx="1">
                  <c:v>0.8</c:v>
                </c:pt>
                <c:pt idx="2">
                  <c:v>0.7</c:v>
                </c:pt>
                <c:pt idx="3">
                  <c:v>0.85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Iter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Select</c:v>
                </c:pt>
                <c:pt idx="1">
                  <c:v>Land</c:v>
                </c:pt>
                <c:pt idx="2">
                  <c:v>Roundabout</c:v>
                </c:pt>
                <c:pt idx="3">
                  <c:v>Takeoff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</c:v>
                </c:pt>
                <c:pt idx="1">
                  <c:v>0.45</c:v>
                </c:pt>
                <c:pt idx="2">
                  <c:v>0.6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1076408"/>
        <c:axId val="-2079929240"/>
      </c:barChart>
      <c:catAx>
        <c:axId val="-2091076408"/>
        <c:scaling>
          <c:orientation val="minMax"/>
        </c:scaling>
        <c:delete val="0"/>
        <c:axPos val="l"/>
        <c:majorTickMark val="out"/>
        <c:minorTickMark val="none"/>
        <c:tickLblPos val="nextTo"/>
        <c:crossAx val="-2079929240"/>
        <c:crosses val="autoZero"/>
        <c:auto val="1"/>
        <c:lblAlgn val="ctr"/>
        <c:lblOffset val="100"/>
        <c:noMultiLvlLbl val="0"/>
      </c:catAx>
      <c:valAx>
        <c:axId val="-20799292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910764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0"/>
    </mc:Choice>
    <mc:Fallback>
      <c:style val="4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Final</c:v>
                </c:pt>
              </c:strCache>
            </c:strRef>
          </c:tx>
          <c:spPr>
            <a:solidFill>
              <a:srgbClr val="0000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Select</c:v>
                </c:pt>
                <c:pt idx="1">
                  <c:v>Land</c:v>
                </c:pt>
                <c:pt idx="2">
                  <c:v>Roundabout</c:v>
                </c:pt>
                <c:pt idx="3">
                  <c:v>Takeoff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0.85</c:v>
                </c:pt>
                <c:pt idx="1">
                  <c:v>0.87</c:v>
                </c:pt>
                <c:pt idx="2">
                  <c:v>0.91</c:v>
                </c:pt>
                <c:pt idx="3">
                  <c:v>0.905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Iter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Select</c:v>
                </c:pt>
                <c:pt idx="1">
                  <c:v>Land</c:v>
                </c:pt>
                <c:pt idx="2">
                  <c:v>Roundabout</c:v>
                </c:pt>
                <c:pt idx="3">
                  <c:v>Takeoff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0.75</c:v>
                </c:pt>
                <c:pt idx="1">
                  <c:v>0.8</c:v>
                </c:pt>
                <c:pt idx="2">
                  <c:v>0.7</c:v>
                </c:pt>
                <c:pt idx="3">
                  <c:v>0.85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Iter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Select</c:v>
                </c:pt>
                <c:pt idx="1">
                  <c:v>Land</c:v>
                </c:pt>
                <c:pt idx="2">
                  <c:v>Roundabout</c:v>
                </c:pt>
                <c:pt idx="3">
                  <c:v>Takeoff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0.3</c:v>
                </c:pt>
                <c:pt idx="1">
                  <c:v>0.45</c:v>
                </c:pt>
                <c:pt idx="2">
                  <c:v>0.6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4266216"/>
        <c:axId val="-2088982872"/>
      </c:barChart>
      <c:catAx>
        <c:axId val="-2094266216"/>
        <c:scaling>
          <c:orientation val="minMax"/>
        </c:scaling>
        <c:delete val="0"/>
        <c:axPos val="l"/>
        <c:majorTickMark val="out"/>
        <c:minorTickMark val="none"/>
        <c:tickLblPos val="nextTo"/>
        <c:crossAx val="-2088982872"/>
        <c:crosses val="autoZero"/>
        <c:auto val="1"/>
        <c:lblAlgn val="ctr"/>
        <c:lblOffset val="100"/>
        <c:noMultiLvlLbl val="0"/>
      </c:catAx>
      <c:valAx>
        <c:axId val="-20889828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9426621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0"/>
    </mc:Choice>
    <mc:Fallback>
      <c:style val="4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Thrust</c:v>
                </c:pt>
                <c:pt idx="1">
                  <c:v>Navigation</c:v>
                </c:pt>
                <c:pt idx="2">
                  <c:v>Enabling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</c:v>
                </c:pt>
                <c:pt idx="1">
                  <c:v>0.86</c:v>
                </c:pt>
                <c:pt idx="2">
                  <c:v>0.94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Iter 2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Thrust</c:v>
                </c:pt>
                <c:pt idx="1">
                  <c:v>Navigation</c:v>
                </c:pt>
                <c:pt idx="2">
                  <c:v>Enabling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0.88</c:v>
                </c:pt>
                <c:pt idx="1">
                  <c:v>0.75</c:v>
                </c:pt>
                <c:pt idx="2">
                  <c:v>0.91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Iter 1</c:v>
                </c:pt>
              </c:strCache>
            </c:strRef>
          </c:tx>
          <c:spPr>
            <a:solidFill>
              <a:srgbClr val="000000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Thrust</c:v>
                </c:pt>
                <c:pt idx="1">
                  <c:v>Navigation</c:v>
                </c:pt>
                <c:pt idx="2">
                  <c:v>Enabling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0.27</c:v>
                </c:pt>
                <c:pt idx="1">
                  <c:v>0.53</c:v>
                </c:pt>
                <c:pt idx="2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9836936"/>
        <c:axId val="-2097136984"/>
      </c:barChart>
      <c:catAx>
        <c:axId val="-2079836936"/>
        <c:scaling>
          <c:orientation val="minMax"/>
        </c:scaling>
        <c:delete val="0"/>
        <c:axPos val="l"/>
        <c:majorTickMark val="out"/>
        <c:minorTickMark val="none"/>
        <c:tickLblPos val="nextTo"/>
        <c:crossAx val="-2097136984"/>
        <c:crosses val="autoZero"/>
        <c:auto val="1"/>
        <c:lblAlgn val="ctr"/>
        <c:lblOffset val="100"/>
        <c:noMultiLvlLbl val="0"/>
      </c:catAx>
      <c:valAx>
        <c:axId val="-209713698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798369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0"/>
    </mc:Choice>
    <mc:Fallback>
      <c:style val="4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Thrust</c:v>
                </c:pt>
                <c:pt idx="1">
                  <c:v>Navigation</c:v>
                </c:pt>
                <c:pt idx="2">
                  <c:v>Enabling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</c:v>
                </c:pt>
                <c:pt idx="1">
                  <c:v>0.86</c:v>
                </c:pt>
                <c:pt idx="2">
                  <c:v>0.94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Iter 2</c:v>
                </c:pt>
              </c:strCache>
            </c:strRef>
          </c:tx>
          <c:spPr>
            <a:solidFill>
              <a:srgbClr val="000000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Thrust</c:v>
                </c:pt>
                <c:pt idx="1">
                  <c:v>Navigation</c:v>
                </c:pt>
                <c:pt idx="2">
                  <c:v>Enabling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0.88</c:v>
                </c:pt>
                <c:pt idx="1">
                  <c:v>0.75</c:v>
                </c:pt>
                <c:pt idx="2">
                  <c:v>0.91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Iter 1</c:v>
                </c:pt>
              </c:strCache>
            </c:strRef>
          </c:tx>
          <c:spPr>
            <a:solidFill>
              <a:srgbClr val="009D00">
                <a:lumMod val="20000"/>
                <a:lumOff val="80000"/>
              </a:srgb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Thrust</c:v>
                </c:pt>
                <c:pt idx="1">
                  <c:v>Navigation</c:v>
                </c:pt>
                <c:pt idx="2">
                  <c:v>Enabling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0.27</c:v>
                </c:pt>
                <c:pt idx="1">
                  <c:v>0.53</c:v>
                </c:pt>
                <c:pt idx="2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3817256"/>
        <c:axId val="-2092645336"/>
      </c:barChart>
      <c:catAx>
        <c:axId val="-2113817256"/>
        <c:scaling>
          <c:orientation val="minMax"/>
        </c:scaling>
        <c:delete val="0"/>
        <c:axPos val="l"/>
        <c:majorTickMark val="out"/>
        <c:minorTickMark val="none"/>
        <c:tickLblPos val="nextTo"/>
        <c:crossAx val="-2092645336"/>
        <c:crosses val="autoZero"/>
        <c:auto val="1"/>
        <c:lblAlgn val="ctr"/>
        <c:lblOffset val="100"/>
        <c:noMultiLvlLbl val="0"/>
      </c:catAx>
      <c:valAx>
        <c:axId val="-209264533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1381725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0"/>
    </mc:Choice>
    <mc:Fallback>
      <c:style val="40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Final</c:v>
                </c:pt>
              </c:strCache>
            </c:strRef>
          </c:tx>
          <c:spPr>
            <a:solidFill>
              <a:srgbClr val="000000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Thrust</c:v>
                </c:pt>
                <c:pt idx="1">
                  <c:v>Navigation</c:v>
                </c:pt>
                <c:pt idx="2">
                  <c:v>Enabling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0.88</c:v>
                </c:pt>
                <c:pt idx="1">
                  <c:v>0.86</c:v>
                </c:pt>
                <c:pt idx="2">
                  <c:v>0.94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Iter 2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Thrust</c:v>
                </c:pt>
                <c:pt idx="1">
                  <c:v>Navigation</c:v>
                </c:pt>
                <c:pt idx="2">
                  <c:v>Enabling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0.88</c:v>
                </c:pt>
                <c:pt idx="1">
                  <c:v>0.75</c:v>
                </c:pt>
                <c:pt idx="2">
                  <c:v>0.91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Iter 1</c:v>
                </c:pt>
              </c:strCache>
            </c:strRef>
          </c:tx>
          <c:spPr>
            <a:solidFill>
              <a:srgbClr val="00AE00">
                <a:lumMod val="20000"/>
                <a:lumOff val="80000"/>
              </a:srgb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Thrust</c:v>
                </c:pt>
                <c:pt idx="1">
                  <c:v>Navigation</c:v>
                </c:pt>
                <c:pt idx="2">
                  <c:v>Enabling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0.27</c:v>
                </c:pt>
                <c:pt idx="1">
                  <c:v>0.53</c:v>
                </c:pt>
                <c:pt idx="2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1910984"/>
        <c:axId val="-2093709016"/>
      </c:barChart>
      <c:catAx>
        <c:axId val="-2111910984"/>
        <c:scaling>
          <c:orientation val="minMax"/>
        </c:scaling>
        <c:delete val="0"/>
        <c:axPos val="l"/>
        <c:majorTickMark val="out"/>
        <c:minorTickMark val="none"/>
        <c:tickLblPos val="nextTo"/>
        <c:crossAx val="-2093709016"/>
        <c:crosses val="autoZero"/>
        <c:auto val="1"/>
        <c:lblAlgn val="ctr"/>
        <c:lblOffset val="100"/>
        <c:noMultiLvlLbl val="0"/>
      </c:catAx>
      <c:valAx>
        <c:axId val="-209370901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119109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7957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0629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7957" y="8840629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7957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0629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7957" y="8840629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35" tIns="0" rIns="19435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2741" y="4420315"/>
            <a:ext cx="5151195" cy="418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35" tIns="46968" rIns="93935" bIns="469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704850"/>
            <a:ext cx="4635500" cy="3476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FCF78-6F42-DD47-BFB7-03FB0C2A10DA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976334" y="0"/>
            <a:ext cx="3043592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287" tIns="46644" rIns="93287" bIns="46644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976334" y="8840629"/>
            <a:ext cx="3043592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435" tIns="0" rIns="19435" bIns="0" anchor="b">
            <a:prstTxWarp prst="textNoShape">
              <a:avLst/>
            </a:prstTxWarp>
          </a:bodyPr>
          <a:lstStyle/>
          <a:p>
            <a:pPr algn="r"/>
            <a:r>
              <a:rPr lang="en-US" altLang="en-US" sz="1000" i="1" dirty="0">
                <a:latin typeface="Times New Roman" pitchFamily="-110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840629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287" tIns="46644" rIns="93287" bIns="46644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287" tIns="46644" rIns="93287" bIns="46644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974708" y="0"/>
            <a:ext cx="3045217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287" tIns="46644" rIns="93287" bIns="46644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974708" y="8840629"/>
            <a:ext cx="3045217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435" tIns="0" rIns="19435" bIns="0" anchor="b">
            <a:prstTxWarp prst="textNoShape">
              <a:avLst/>
            </a:prstTxWarp>
          </a:bodyPr>
          <a:lstStyle/>
          <a:p>
            <a:pPr algn="r"/>
            <a:r>
              <a:rPr lang="en-US" altLang="en-US" sz="1000" i="1" dirty="0">
                <a:latin typeface="Times New Roman" pitchFamily="-110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840629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287" tIns="46644" rIns="93287" bIns="46644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3041968" cy="46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3287" tIns="46644" rIns="93287" bIns="46644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slide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22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22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32104" y="1389888"/>
            <a:ext cx="7479792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32104" y="3008376"/>
            <a:ext cx="7479792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9144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9144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344168" y="1700784"/>
            <a:ext cx="6455664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344168" y="1252728"/>
            <a:ext cx="6455664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344168" y="5705856"/>
            <a:ext cx="6455664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289304"/>
            <a:ext cx="8193024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ts val="22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ts val="2000"/>
              </a:lnSpc>
              <a:spcBef>
                <a:spcPts val="600"/>
              </a:spcBef>
              <a:defRPr/>
            </a:lvl2pPr>
            <a:lvl3pPr marL="758952" indent="-182880">
              <a:lnSpc>
                <a:spcPts val="18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5488" y="1289304"/>
            <a:ext cx="3986784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ts val="22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ts val="2000"/>
              </a:lnSpc>
              <a:spcBef>
                <a:spcPts val="600"/>
              </a:spcBef>
              <a:defRPr/>
            </a:lvl2pPr>
            <a:lvl3pPr marL="758952" indent="-182880">
              <a:lnSpc>
                <a:spcPts val="18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63440" y="1289304"/>
            <a:ext cx="3986784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ts val="22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ts val="2000"/>
              </a:lnSpc>
              <a:spcBef>
                <a:spcPts val="600"/>
              </a:spcBef>
              <a:defRPr/>
            </a:lvl2pPr>
            <a:lvl3pPr marL="758952" indent="-182880">
              <a:lnSpc>
                <a:spcPts val="18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832" y="146304"/>
            <a:ext cx="7260336" cy="4663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289304"/>
            <a:ext cx="8193024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ts val="22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ts val="2000"/>
              </a:lnSpc>
              <a:spcBef>
                <a:spcPts val="600"/>
              </a:spcBef>
              <a:defRPr/>
            </a:lvl2pPr>
            <a:lvl3pPr marL="758952" indent="-182880">
              <a:lnSpc>
                <a:spcPts val="18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41832" y="594360"/>
            <a:ext cx="7260336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682496"/>
            <a:ext cx="8193024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ts val="22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ts val="2000"/>
              </a:lnSpc>
              <a:spcBef>
                <a:spcPts val="1500"/>
              </a:spcBef>
              <a:defRPr/>
            </a:lvl2pPr>
            <a:lvl3pPr marL="758952" indent="-182880">
              <a:lnSpc>
                <a:spcPts val="18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ts val="16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581912" y="1764792"/>
            <a:ext cx="5971032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81912" y="1316736"/>
            <a:ext cx="5971032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581912" y="5605272"/>
            <a:ext cx="5971032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737360" y="1828800"/>
            <a:ext cx="5687568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37360" y="1371600"/>
            <a:ext cx="5687568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37360" y="5230368"/>
            <a:ext cx="5687568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941832" y="100584"/>
            <a:ext cx="7260336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9144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320040" y="6455664"/>
            <a:ext cx="1088136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baseline="0" dirty="0" smtClean="0"/>
              <a:t>Slide - </a:t>
            </a:r>
            <a:fld id="{321F32AB-3DDB-C54A-A434-42EC1FB733CD}" type="slidenum">
              <a:rPr lang="en-US" altLang="en-US" sz="700" b="0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0" i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baseline="0" dirty="0" smtClean="0"/>
              <a:t>AM 3/17/15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700" b="0" i="0" baseline="0" dirty="0" smtClean="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9144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89888"/>
            <a:ext cx="9144000" cy="1298448"/>
          </a:xfrm>
        </p:spPr>
        <p:txBody>
          <a:bodyPr/>
          <a:lstStyle/>
          <a:p>
            <a:r>
              <a:rPr lang="en-US" dirty="0" smtClean="0"/>
              <a:t>Virtual </a:t>
            </a:r>
            <a:r>
              <a:rPr lang="en-US" dirty="0" smtClean="0"/>
              <a:t>Reality </a:t>
            </a:r>
            <a:r>
              <a:rPr lang="en-US" dirty="0" smtClean="0"/>
              <a:t>+ Leap Motion for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Enhanced Air Traffic Control (ATC)</a:t>
            </a:r>
            <a:endParaRPr lang="en-US" dirty="0"/>
          </a:p>
        </p:txBody>
      </p:sp>
      <p:sp>
        <p:nvSpPr>
          <p:cNvPr id="4110" name="Text Box 14"/>
          <p:cNvSpPr txBox="1">
            <a:spLocks noGrp="1" noChangeArrowheads="1"/>
          </p:cNvSpPr>
          <p:nvPr>
            <p:ph type="subTitle" sz="quarter" idx="1"/>
          </p:nvPr>
        </p:nvSpPr>
        <p:spPr>
          <a:xfrm>
            <a:off x="832104" y="3008376"/>
            <a:ext cx="7479792" cy="1792224"/>
          </a:xfrm>
          <a:noFill/>
          <a:ln/>
        </p:spPr>
        <p:txBody>
          <a:bodyPr/>
          <a:lstStyle/>
          <a:p>
            <a:r>
              <a:rPr lang="en-US" altLang="en-US" sz="2400" dirty="0" smtClean="0"/>
              <a:t>Andrew Moran</a:t>
            </a:r>
          </a:p>
          <a:p>
            <a:r>
              <a:rPr lang="en-US" altLang="en-US" sz="2000" dirty="0" smtClean="0"/>
              <a:t>6.835: </a:t>
            </a:r>
            <a:r>
              <a:rPr lang="en-US" altLang="en-US" sz="2000" dirty="0" smtClean="0"/>
              <a:t>Final Presentation</a:t>
            </a:r>
            <a:endParaRPr lang="en-US" altLang="en-US" dirty="0" smtClean="0"/>
          </a:p>
          <a:p>
            <a:r>
              <a:rPr lang="en-US" altLang="en-US" sz="2000" dirty="0" smtClean="0"/>
              <a:t>12 May 2015</a:t>
            </a:r>
            <a:endParaRPr lang="en-US" alt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5" name="Picture 4" descr="Screen Shot 2015-05-12 at 10.18.2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8730" r="13095" b="10423"/>
          <a:stretch/>
        </p:blipFill>
        <p:spPr>
          <a:xfrm>
            <a:off x="990600" y="1676400"/>
            <a:ext cx="7607905" cy="4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1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5" name="Picture 4" descr="Screen Shot 2015-05-12 at 10.18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8592" r="13492" b="10773"/>
          <a:stretch/>
        </p:blipFill>
        <p:spPr>
          <a:xfrm>
            <a:off x="838200" y="1676400"/>
            <a:ext cx="7523238" cy="46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1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5" name="Picture 4" descr="Screen Shot 2015-05-12 at 10.19.2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8571" r="16534" b="12275"/>
          <a:stretch/>
        </p:blipFill>
        <p:spPr>
          <a:xfrm>
            <a:off x="762000" y="1752600"/>
            <a:ext cx="7293429" cy="452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5" name="Picture 4" descr="Screen Shot 2015-05-12 at 10.19.42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" t="9206" r="16534" b="12275"/>
          <a:stretch/>
        </p:blipFill>
        <p:spPr>
          <a:xfrm>
            <a:off x="685800" y="1752600"/>
            <a:ext cx="7281333" cy="44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5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7" name="Picture 6" descr="Screen Shot 2015-05-12 at 10.19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" t="9164" r="16283" b="12107"/>
          <a:stretch/>
        </p:blipFill>
        <p:spPr>
          <a:xfrm>
            <a:off x="838200" y="1752600"/>
            <a:ext cx="7305524" cy="44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7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75488" y="1289304"/>
            <a:ext cx="8193024" cy="4828032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dirty="0" smtClean="0"/>
              <a:t>Define Game Constraints</a:t>
            </a:r>
          </a:p>
          <a:p>
            <a:pPr marL="457200" indent="-457200">
              <a:buAutoNum type="arabicParenR"/>
            </a:pPr>
            <a:r>
              <a:rPr lang="en-US" dirty="0" smtClean="0"/>
              <a:t>User Input</a:t>
            </a:r>
          </a:p>
          <a:p>
            <a:pPr marL="457200" indent="-457200">
              <a:buAutoNum type="arabicParenR"/>
            </a:pPr>
            <a:r>
              <a:rPr lang="en-US" dirty="0" smtClean="0"/>
              <a:t>Gestures/Input Manager</a:t>
            </a:r>
          </a:p>
          <a:p>
            <a:pPr marL="457200" indent="-457200">
              <a:buAutoNum type="arabicParenR"/>
            </a:pPr>
            <a:r>
              <a:rPr lang="en-US" dirty="0" smtClean="0"/>
              <a:t>Unity Integration</a:t>
            </a:r>
          </a:p>
          <a:p>
            <a:pPr marL="457200" indent="-457200">
              <a:buAutoNum type="arabicParenR"/>
            </a:pPr>
            <a:r>
              <a:rPr lang="en-US" dirty="0" smtClean="0"/>
              <a:t>Responsive UI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Overview</a:t>
            </a:r>
            <a:endParaRPr lang="en-US" dirty="0"/>
          </a:p>
        </p:txBody>
      </p:sp>
      <p:pic>
        <p:nvPicPr>
          <p:cNvPr id="4" name="Picture 3" descr="oculus_lep_u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599"/>
            <a:ext cx="2035710" cy="2286001"/>
          </a:xfrm>
          <a:prstGeom prst="rect">
            <a:avLst/>
          </a:prstGeom>
        </p:spPr>
      </p:pic>
      <p:pic>
        <p:nvPicPr>
          <p:cNvPr id="5" name="Picture 4" descr="controll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68" y="5334000"/>
            <a:ext cx="1066800" cy="355600"/>
          </a:xfrm>
          <a:prstGeom prst="rect">
            <a:avLst/>
          </a:prstGeom>
        </p:spPr>
      </p:pic>
      <p:pic>
        <p:nvPicPr>
          <p:cNvPr id="6" name="Picture 5" descr="nexusae0_Oculu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68" y="3733800"/>
            <a:ext cx="960504" cy="914400"/>
          </a:xfrm>
          <a:prstGeom prst="rect">
            <a:avLst/>
          </a:prstGeom>
        </p:spPr>
      </p:pic>
      <p:pic>
        <p:nvPicPr>
          <p:cNvPr id="7" name="Picture 6" descr="unity-3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352800"/>
            <a:ext cx="1905000" cy="831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4547" y="5715000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Leap Motion SDK 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07422" y="4495800"/>
            <a:ext cx="1571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Oculus Rift SDK</a:t>
            </a:r>
            <a:endParaRPr lang="en-US" sz="1400" b="1" dirty="0"/>
          </a:p>
        </p:txBody>
      </p:sp>
      <p:sp>
        <p:nvSpPr>
          <p:cNvPr id="3" name="Can 2"/>
          <p:cNvSpPr/>
          <p:nvPr/>
        </p:nvSpPr>
        <p:spPr bwMode="auto">
          <a:xfrm>
            <a:off x="7391400" y="1295400"/>
            <a:ext cx="1219200" cy="990600"/>
          </a:xfrm>
          <a:prstGeom prst="can">
            <a:avLst>
              <a:gd name="adj" fmla="val 33394"/>
            </a:avLst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Game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Mechanics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00914" y="4114800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Game Engine</a:t>
            </a:r>
            <a:endParaRPr lang="en-US" sz="1400" b="1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762000" y="3733800"/>
            <a:ext cx="4191000" cy="2514600"/>
          </a:xfrm>
          <a:prstGeom prst="roundRect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6858000" y="1066800"/>
            <a:ext cx="2057400" cy="1447800"/>
          </a:xfrm>
          <a:prstGeom prst="roundRect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6858000" y="3124200"/>
            <a:ext cx="2057400" cy="1371600"/>
          </a:xfrm>
          <a:prstGeom prst="roundRect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6858000" y="5105400"/>
            <a:ext cx="2057400" cy="1143000"/>
          </a:xfrm>
          <a:prstGeom prst="roundRect">
            <a:avLst/>
          </a:prstGeom>
          <a:noFill/>
          <a:ln w="349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7200" y="4876800"/>
            <a:ext cx="304800" cy="3048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2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553200" y="990600"/>
            <a:ext cx="304800" cy="3048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1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705600" y="2895600"/>
            <a:ext cx="304800" cy="3048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4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6629400" y="4953000"/>
            <a:ext cx="304800" cy="3048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5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46" name="Straight Arrow Connector 45"/>
          <p:cNvCxnSpPr>
            <a:stCxn id="32" idx="2"/>
            <a:endCxn id="33" idx="0"/>
          </p:cNvCxnSpPr>
          <p:nvPr/>
        </p:nvCxnSpPr>
        <p:spPr bwMode="auto">
          <a:xfrm>
            <a:off x="7886700" y="4495800"/>
            <a:ext cx="0" cy="60960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7848600" y="2514600"/>
            <a:ext cx="0" cy="60960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50" name="Straight Arrow Connector 49"/>
          <p:cNvCxnSpPr>
            <a:stCxn id="10" idx="3"/>
          </p:cNvCxnSpPr>
          <p:nvPr/>
        </p:nvCxnSpPr>
        <p:spPr bwMode="auto">
          <a:xfrm flipV="1">
            <a:off x="4953000" y="3810000"/>
            <a:ext cx="1905000" cy="118110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12" name="Picture 11" descr="stereo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135556"/>
            <a:ext cx="1752600" cy="1064131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 bwMode="auto">
          <a:xfrm>
            <a:off x="5181600" y="3581400"/>
            <a:ext cx="304800" cy="304800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/>
              <a:t>3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57800" y="381000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Input</a:t>
            </a:r>
            <a:r>
              <a:rPr lang="en-US" sz="1400" b="1" dirty="0" smtClean="0"/>
              <a:t> </a:t>
            </a:r>
          </a:p>
          <a:p>
            <a:pPr algn="ctr"/>
            <a:r>
              <a:rPr lang="en-US" sz="1400" b="1" dirty="0" smtClean="0"/>
              <a:t>Manager</a:t>
            </a:r>
            <a:endParaRPr lang="en-US" sz="1400" b="1" dirty="0"/>
          </a:p>
        </p:txBody>
      </p:sp>
      <p:pic>
        <p:nvPicPr>
          <p:cNvPr id="14" name="Picture 13" descr="plan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295400"/>
            <a:ext cx="406400" cy="31691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712291" y="4267200"/>
            <a:ext cx="1221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Gesture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Recognition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1139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Field Training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Gestures</a:t>
            </a:r>
          </a:p>
          <a:p>
            <a:pPr lvl="1"/>
            <a:r>
              <a:rPr lang="en-US" dirty="0" smtClean="0"/>
              <a:t>Takeoff, Roundabout, Land</a:t>
            </a:r>
          </a:p>
          <a:p>
            <a:pPr lvl="1"/>
            <a:r>
              <a:rPr lang="en-US" dirty="0" smtClean="0"/>
              <a:t>Camera Switch</a:t>
            </a:r>
          </a:p>
          <a:p>
            <a:pPr lvl="2"/>
            <a:r>
              <a:rPr lang="en-US" dirty="0" smtClean="0"/>
              <a:t>Remote Tower, Plane in Focus</a:t>
            </a:r>
          </a:p>
          <a:p>
            <a:r>
              <a:rPr lang="en-US" dirty="0" smtClean="0"/>
              <a:t>OTS Test Scenarios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Manual Piloting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Gestures</a:t>
            </a:r>
          </a:p>
          <a:p>
            <a:pPr lvl="1"/>
            <a:r>
              <a:rPr lang="en-US" dirty="0" smtClean="0"/>
              <a:t>Enabled/Disabled</a:t>
            </a:r>
          </a:p>
          <a:p>
            <a:pPr lvl="1"/>
            <a:r>
              <a:rPr lang="en-US" dirty="0" smtClean="0"/>
              <a:t>Adjust Navigation </a:t>
            </a:r>
          </a:p>
          <a:p>
            <a:pPr lvl="2"/>
            <a:r>
              <a:rPr lang="en-US" dirty="0" smtClean="0"/>
              <a:t>Yaw, Pitch, Roll, Thrust</a:t>
            </a:r>
          </a:p>
          <a:p>
            <a:r>
              <a:rPr lang="en-US" dirty="0" smtClean="0"/>
              <a:t>Timed Obstacle Course</a:t>
            </a:r>
            <a:endParaRPr lang="en-US" dirty="0"/>
          </a:p>
        </p:txBody>
      </p:sp>
      <p:pic>
        <p:nvPicPr>
          <p:cNvPr id="6" name="Picture 5" descr="flight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76400"/>
            <a:ext cx="1651819" cy="2048256"/>
          </a:xfrm>
          <a:prstGeom prst="rect">
            <a:avLst/>
          </a:prstGeom>
        </p:spPr>
      </p:pic>
      <p:pic>
        <p:nvPicPr>
          <p:cNvPr id="7" name="Picture 6" descr="Field Test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173710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Gestures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err="1" smtClean="0"/>
              <a:t>Raycast</a:t>
            </a:r>
            <a:r>
              <a:rPr lang="en-US" dirty="0" smtClean="0"/>
              <a:t> from finger direction</a:t>
            </a:r>
          </a:p>
          <a:p>
            <a:pPr lvl="1"/>
            <a:r>
              <a:rPr lang="en-US" dirty="0" smtClean="0"/>
              <a:t>Multiple gestures recognized</a:t>
            </a:r>
          </a:p>
          <a:p>
            <a:pPr lvl="1"/>
            <a:endParaRPr lang="en-US" dirty="0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4725467"/>
              </p:ext>
            </p:extLst>
          </p:nvPr>
        </p:nvGraphicFramePr>
        <p:xfrm>
          <a:off x="476250" y="1289050"/>
          <a:ext cx="8286750" cy="335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Default Configurations</a:t>
            </a:r>
          </a:p>
          <a:p>
            <a:pPr lvl="1"/>
            <a:r>
              <a:rPr lang="en-US" dirty="0" smtClean="0"/>
              <a:t>Leap SDK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2286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2854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Gestures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Transitioning btw gestures</a:t>
            </a:r>
          </a:p>
          <a:p>
            <a:pPr lvl="1"/>
            <a:r>
              <a:rPr lang="en-US" dirty="0" smtClean="0"/>
              <a:t>Relative location of gestures</a:t>
            </a:r>
            <a:endParaRPr lang="en-US" dirty="0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0561155"/>
              </p:ext>
            </p:extLst>
          </p:nvPr>
        </p:nvGraphicFramePr>
        <p:xfrm>
          <a:off x="476250" y="1289050"/>
          <a:ext cx="8286750" cy="335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Status</a:t>
            </a:r>
          </a:p>
          <a:p>
            <a:pPr lvl="1"/>
            <a:r>
              <a:rPr lang="en-US" dirty="0" err="1" smtClean="0"/>
              <a:t>Raycast</a:t>
            </a:r>
            <a:r>
              <a:rPr lang="en-US" dirty="0" smtClean="0"/>
              <a:t> from finger location</a:t>
            </a:r>
          </a:p>
          <a:p>
            <a:pPr lvl="1"/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Speed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2286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2559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Gestures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Accuracy &gt; .85</a:t>
            </a:r>
          </a:p>
          <a:p>
            <a:pPr lvl="1"/>
            <a:endParaRPr lang="en-US" dirty="0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207566"/>
              </p:ext>
            </p:extLst>
          </p:nvPr>
        </p:nvGraphicFramePr>
        <p:xfrm>
          <a:off x="476250" y="1289050"/>
          <a:ext cx="8286750" cy="335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Stabilization</a:t>
            </a:r>
          </a:p>
          <a:p>
            <a:pPr lvl="1"/>
            <a:r>
              <a:rPr lang="en-US" dirty="0" smtClean="0"/>
              <a:t>Separation</a:t>
            </a:r>
          </a:p>
          <a:p>
            <a:pPr lvl="1"/>
            <a:r>
              <a:rPr lang="en-US" dirty="0" smtClean="0"/>
              <a:t>Increase collider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2286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180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Immersive and Interactive Simulation for ATC controllers to coordinate planes</a:t>
            </a:r>
            <a:endParaRPr lang="en-US" dirty="0" smtClean="0"/>
          </a:p>
        </p:txBody>
      </p:sp>
      <p:pic>
        <p:nvPicPr>
          <p:cNvPr id="4" name="Picture 3" descr="Landsc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0"/>
            <a:ext cx="7411453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8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Usability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OTS Test Scenarios</a:t>
            </a:r>
          </a:p>
          <a:p>
            <a:pPr lvl="1"/>
            <a:r>
              <a:rPr lang="en-US" dirty="0" smtClean="0"/>
              <a:t>Simple Tasks (Select/Takeoff)</a:t>
            </a:r>
          </a:p>
          <a:p>
            <a:pPr lvl="1"/>
            <a:r>
              <a:rPr lang="en-US" dirty="0" smtClean="0"/>
              <a:t>Attentiveness</a:t>
            </a:r>
          </a:p>
          <a:p>
            <a:pPr lvl="1"/>
            <a:r>
              <a:rPr lang="en-US" dirty="0" smtClean="0"/>
              <a:t>Plane Coordination</a:t>
            </a:r>
            <a:endParaRPr lang="en-US" dirty="0"/>
          </a:p>
          <a:p>
            <a:pPr lvl="1"/>
            <a:r>
              <a:rPr lang="en-US" dirty="0" smtClean="0"/>
              <a:t>Multiple tasks</a:t>
            </a:r>
          </a:p>
          <a:p>
            <a:pPr lvl="1"/>
            <a:r>
              <a:rPr lang="en-US" dirty="0" smtClean="0"/>
              <a:t>Performance/Intensions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“I know where </a:t>
            </a:r>
            <a:r>
              <a:rPr lang="en-US" i="1" dirty="0" smtClean="0"/>
              <a:t>everything</a:t>
            </a:r>
            <a:r>
              <a:rPr lang="en-US" dirty="0" smtClean="0"/>
              <a:t> is”</a:t>
            </a:r>
          </a:p>
          <a:p>
            <a:r>
              <a:rPr lang="en-US" dirty="0" smtClean="0"/>
              <a:t>“</a:t>
            </a:r>
            <a:r>
              <a:rPr lang="en-US" sz="1800" dirty="0" smtClean="0"/>
              <a:t>Am I doing this fast enough?”</a:t>
            </a:r>
          </a:p>
          <a:p>
            <a:r>
              <a:rPr lang="en-US" dirty="0" smtClean="0"/>
              <a:t>“Let me re-orient myself”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248400" y="1828800"/>
            <a:ext cx="1981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800600" y="2819400"/>
            <a:ext cx="1981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5486400" y="2209800"/>
            <a:ext cx="2743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5562600" y="2514600"/>
            <a:ext cx="2057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5867400" y="3124200"/>
            <a:ext cx="1676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48006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82296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65532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73914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56388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4958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Low</a:t>
            </a:r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2484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Med</a:t>
            </a:r>
            <a:endParaRPr 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9248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High</a:t>
            </a:r>
            <a:endParaRPr lang="en-US" sz="1400" b="1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7010400" y="1752600"/>
            <a:ext cx="11430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096000" y="2133600"/>
            <a:ext cx="11430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019800" y="2438400"/>
            <a:ext cx="12192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81600" y="2743200"/>
            <a:ext cx="9144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324600" y="3048000"/>
            <a:ext cx="6096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&gt;&gt;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0866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&gt;&gt;</a:t>
            </a:r>
            <a:endParaRPr lang="en-US" sz="1400" b="1" dirty="0"/>
          </a:p>
        </p:txBody>
      </p:sp>
      <p:sp>
        <p:nvSpPr>
          <p:cNvPr id="53" name="Rectangle 52"/>
          <p:cNvSpPr/>
          <p:nvPr/>
        </p:nvSpPr>
        <p:spPr bwMode="auto">
          <a:xfrm>
            <a:off x="7696200" y="16764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6781800" y="20574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400800" y="23622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715000" y="26670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629400" y="29718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19600" y="3578423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*Study for 4 participants/10 trials ea.</a:t>
            </a:r>
            <a:endParaRPr lang="en-US" sz="1400" b="1" dirty="0"/>
          </a:p>
        </p:txBody>
      </p:sp>
      <p:pic>
        <p:nvPicPr>
          <p:cNvPr id="60" name="Picture 59" descr="Field Tes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29000"/>
            <a:ext cx="2286000" cy="270750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52400" y="2286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FT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310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Gestures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Hand off screen / confidence</a:t>
            </a:r>
          </a:p>
          <a:p>
            <a:pPr lvl="1"/>
            <a:r>
              <a:rPr lang="en-US" dirty="0" smtClean="0"/>
              <a:t>Trouble controlling thrust</a:t>
            </a:r>
            <a:endParaRPr lang="en-US" dirty="0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85594"/>
              </p:ext>
            </p:extLst>
          </p:nvPr>
        </p:nvGraphicFramePr>
        <p:xfrm>
          <a:off x="476250" y="1289050"/>
          <a:ext cx="8286750" cy="335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Recognition of both hands</a:t>
            </a:r>
          </a:p>
          <a:p>
            <a:pPr lvl="1"/>
            <a:r>
              <a:rPr lang="en-US" dirty="0" smtClean="0"/>
              <a:t>No constraints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2286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FT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2662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Gestures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Limitations</a:t>
            </a:r>
          </a:p>
          <a:p>
            <a:pPr lvl="1"/>
            <a:r>
              <a:rPr lang="en-US" dirty="0" smtClean="0"/>
              <a:t>Trouble stabilizing</a:t>
            </a:r>
            <a:endParaRPr lang="en-US" dirty="0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940036"/>
              </p:ext>
            </p:extLst>
          </p:nvPr>
        </p:nvGraphicFramePr>
        <p:xfrm>
          <a:off x="476250" y="1289050"/>
          <a:ext cx="8286750" cy="335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Interaction Box</a:t>
            </a:r>
          </a:p>
          <a:p>
            <a:pPr lvl="1"/>
            <a:r>
              <a:rPr lang="en-US" dirty="0" smtClean="0"/>
              <a:t>Control thrust with fists</a:t>
            </a:r>
          </a:p>
          <a:p>
            <a:pPr lvl="1"/>
            <a:r>
              <a:rPr lang="en-US" dirty="0" smtClean="0"/>
              <a:t>Speed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2286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FT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414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Gestures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Accuracy &gt;.89</a:t>
            </a:r>
            <a:endParaRPr lang="en-US" dirty="0"/>
          </a:p>
        </p:txBody>
      </p:sp>
      <p:graphicFrame>
        <p:nvGraphicFramePr>
          <p:cNvPr id="11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743290"/>
              </p:ext>
            </p:extLst>
          </p:nvPr>
        </p:nvGraphicFramePr>
        <p:xfrm>
          <a:off x="476250" y="1289050"/>
          <a:ext cx="8286750" cy="335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Stabilization</a:t>
            </a:r>
          </a:p>
          <a:p>
            <a:pPr lvl="1"/>
            <a:r>
              <a:rPr lang="en-US" dirty="0" smtClean="0"/>
              <a:t>Relative to origin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2286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FT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8998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Performance: Usability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Timed Obstacle Course</a:t>
            </a:r>
          </a:p>
          <a:p>
            <a:pPr lvl="1"/>
            <a:r>
              <a:rPr lang="en-US" dirty="0" smtClean="0"/>
              <a:t>Lap Duration</a:t>
            </a:r>
          </a:p>
          <a:p>
            <a:pPr lvl="1"/>
            <a:r>
              <a:rPr lang="en-US" dirty="0" smtClean="0"/>
              <a:t>Average Speed</a:t>
            </a:r>
          </a:p>
          <a:p>
            <a:pPr lvl="1"/>
            <a:r>
              <a:rPr lang="en-US" dirty="0" smtClean="0"/>
              <a:t>Waypoints Made</a:t>
            </a:r>
          </a:p>
          <a:p>
            <a:pPr lvl="1"/>
            <a:r>
              <a:rPr lang="en-US" dirty="0" smtClean="0"/>
              <a:t>Time active</a:t>
            </a:r>
          </a:p>
          <a:p>
            <a:pPr lvl="1"/>
            <a:r>
              <a:rPr lang="en-US" dirty="0" smtClean="0"/>
              <a:t>Performance Rate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“Cool, I got the hang of it”</a:t>
            </a:r>
          </a:p>
          <a:p>
            <a:r>
              <a:rPr lang="en-US" dirty="0" smtClean="0"/>
              <a:t>“Needs to be more forgiving”</a:t>
            </a:r>
          </a:p>
          <a:p>
            <a:r>
              <a:rPr lang="en-US" dirty="0" smtClean="0"/>
              <a:t>“Arms got tired”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Slow and steady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019800" y="1828800"/>
            <a:ext cx="2209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800600" y="2819400"/>
            <a:ext cx="2362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800600" y="2209800"/>
            <a:ext cx="3429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5181600" y="2514600"/>
            <a:ext cx="1981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5257800" y="3124200"/>
            <a:ext cx="25908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48006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>
            <a:off x="82296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65532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73914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5638800" y="1447800"/>
            <a:ext cx="0" cy="20574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4958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Low</a:t>
            </a:r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2484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Med</a:t>
            </a:r>
            <a:endParaRPr 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79248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High</a:t>
            </a:r>
            <a:endParaRPr lang="en-US" sz="1400" b="1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6705600" y="1752600"/>
            <a:ext cx="11430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029200" y="2133600"/>
            <a:ext cx="11430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638800" y="2438400"/>
            <a:ext cx="12192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410200" y="2743200"/>
            <a:ext cx="9144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048000"/>
            <a:ext cx="609600" cy="152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40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&gt;&gt;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086600" y="11430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&gt;&gt;</a:t>
            </a:r>
            <a:endParaRPr lang="en-US" sz="1400" b="1" dirty="0"/>
          </a:p>
        </p:txBody>
      </p:sp>
      <p:sp>
        <p:nvSpPr>
          <p:cNvPr id="53" name="Rectangle 52"/>
          <p:cNvSpPr/>
          <p:nvPr/>
        </p:nvSpPr>
        <p:spPr bwMode="auto">
          <a:xfrm>
            <a:off x="7239000" y="16764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5791200" y="20574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248400" y="23622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943600" y="26670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705600" y="2971800"/>
            <a:ext cx="76200" cy="304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pic>
        <p:nvPicPr>
          <p:cNvPr id="58" name="Picture 57" descr="flight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505201"/>
            <a:ext cx="2089354" cy="25908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419600" y="3578423"/>
            <a:ext cx="3657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*Study for 4 participants/10 trials ea.</a:t>
            </a:r>
            <a:endParaRPr lang="en-US" sz="1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52400" y="2286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MP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3200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State/Discussion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Immersive and Interactive ATC Simulation</a:t>
            </a:r>
            <a:endParaRPr lang="en-US" dirty="0"/>
          </a:p>
          <a:p>
            <a:r>
              <a:rPr lang="en-US" dirty="0" smtClean="0"/>
              <a:t>Two </a:t>
            </a:r>
            <a:r>
              <a:rPr lang="en-US" dirty="0" smtClean="0"/>
              <a:t>phase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Management - </a:t>
            </a:r>
            <a:r>
              <a:rPr lang="en-US" dirty="0" smtClean="0"/>
              <a:t>Field Training from ATC tower</a:t>
            </a:r>
          </a:p>
          <a:p>
            <a:pPr lvl="1"/>
            <a:r>
              <a:rPr lang="en-US" dirty="0" smtClean="0"/>
              <a:t>Direct Control - Manually Piloting a plane</a:t>
            </a:r>
          </a:p>
          <a:p>
            <a:r>
              <a:rPr lang="en-US" dirty="0" smtClean="0"/>
              <a:t>Very simple levels/scenes</a:t>
            </a:r>
          </a:p>
          <a:p>
            <a:r>
              <a:rPr lang="en-US" dirty="0" smtClean="0"/>
              <a:t>Effective Input Manager and Gesture Recognition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5488" y="3886200"/>
            <a:ext cx="3986784" cy="2231136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ts val="22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ts val="2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ts val="18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ts val="16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ts val="14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1800" dirty="0" smtClean="0"/>
              <a:t>Pros</a:t>
            </a:r>
          </a:p>
          <a:p>
            <a:pPr lvl="1"/>
            <a:r>
              <a:rPr lang="en-US" sz="1800" dirty="0" smtClean="0"/>
              <a:t>Situational Awareness</a:t>
            </a:r>
          </a:p>
          <a:p>
            <a:pPr lvl="1"/>
            <a:r>
              <a:rPr lang="en-US" sz="1800" dirty="0" smtClean="0"/>
              <a:t>Remote Tower Control</a:t>
            </a:r>
          </a:p>
          <a:p>
            <a:pPr lvl="2"/>
            <a:r>
              <a:rPr lang="en-US" sz="1800" dirty="0" smtClean="0"/>
              <a:t>Low visibility</a:t>
            </a:r>
          </a:p>
          <a:p>
            <a:pPr lvl="2"/>
            <a:r>
              <a:rPr lang="en-US" sz="1800" dirty="0" smtClean="0"/>
              <a:t>Obstructed Views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663440" y="3962400"/>
            <a:ext cx="3986784" cy="215493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2013" indent="-3413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204913" indent="-228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546225" indent="-1190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8288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1800" dirty="0" smtClean="0"/>
              <a:t>Cons</a:t>
            </a:r>
          </a:p>
          <a:p>
            <a:pPr lvl="1"/>
            <a:r>
              <a:rPr lang="en-US" sz="1800" dirty="0" smtClean="0"/>
              <a:t>Multi-tasking</a:t>
            </a:r>
          </a:p>
          <a:p>
            <a:pPr lvl="1"/>
            <a:r>
              <a:rPr lang="en-US" sz="1800" dirty="0" smtClean="0"/>
              <a:t>Stereoscopic view</a:t>
            </a:r>
          </a:p>
          <a:p>
            <a:pPr lvl="1"/>
            <a:r>
              <a:rPr lang="en-US" sz="1800" dirty="0" smtClean="0"/>
              <a:t>Visual Overload</a:t>
            </a:r>
          </a:p>
          <a:p>
            <a:pPr lvl="1"/>
            <a:r>
              <a:rPr lang="en-US" sz="1800" dirty="0" err="1" smtClean="0"/>
              <a:t>Realtime</a:t>
            </a:r>
            <a:r>
              <a:rPr lang="en-US" sz="1800" dirty="0" smtClean="0"/>
              <a:t>/Latency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1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MIT Lincoln Lab</a:t>
            </a:r>
          </a:p>
          <a:p>
            <a:pPr lvl="1"/>
            <a:r>
              <a:rPr lang="en-US" dirty="0" smtClean="0"/>
              <a:t>ATC Simulators</a:t>
            </a:r>
          </a:p>
          <a:p>
            <a:pPr lvl="1"/>
            <a:r>
              <a:rPr lang="en-US" dirty="0" smtClean="0"/>
              <a:t>ATC Contacts</a:t>
            </a:r>
          </a:p>
          <a:p>
            <a:endParaRPr lang="en-US" dirty="0"/>
          </a:p>
          <a:p>
            <a:r>
              <a:rPr lang="en-US" dirty="0" smtClean="0"/>
              <a:t>Multi-dimensional scenarios</a:t>
            </a:r>
          </a:p>
          <a:p>
            <a:r>
              <a:rPr lang="en-US" dirty="0" smtClean="0"/>
              <a:t>Plane API</a:t>
            </a:r>
          </a:p>
          <a:p>
            <a:pPr lvl="1"/>
            <a:r>
              <a:rPr lang="en-US" dirty="0" smtClean="0"/>
              <a:t>Plane finder, flight aware</a:t>
            </a:r>
          </a:p>
          <a:p>
            <a:pPr marL="283464" lvl="1" indent="0">
              <a:buNone/>
            </a:pPr>
            <a:endParaRPr lang="en-US" dirty="0"/>
          </a:p>
          <a:p>
            <a:r>
              <a:rPr lang="en-US" dirty="0" smtClean="0"/>
              <a:t>Add Speech</a:t>
            </a:r>
          </a:p>
          <a:p>
            <a:r>
              <a:rPr lang="en-US" dirty="0" smtClean="0"/>
              <a:t>More Features/Gestures</a:t>
            </a:r>
          </a:p>
          <a:p>
            <a:pPr marL="283464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7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4" name="Picture 3" descr="Screen Shot 2015-05-12 at 10.14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28800"/>
            <a:ext cx="7315200" cy="43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4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5" name="Picture 4" descr="Screen Shot 2015-05-12 at 10.1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30" y="1828800"/>
            <a:ext cx="730151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4" name="Picture 3" descr="Screen Shot 2015-05-12 at 10.16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7165361" cy="4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3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5" name="Picture 4" descr="Screen Shot 2015-05-12 at 10.16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1"/>
            <a:ext cx="7086600" cy="41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1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4" name="Picture 3" descr="Screen Shot 2015-05-12 at 10.17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28800"/>
            <a:ext cx="6934200" cy="40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7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5" name="Picture 4" descr="Screen Shot 2015-05-12 at 10.18.1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t="8635" r="13135" b="10307"/>
          <a:stretch/>
        </p:blipFill>
        <p:spPr>
          <a:xfrm>
            <a:off x="762000" y="1676400"/>
            <a:ext cx="7583715" cy="46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4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Walkthrough (Just a Taste </a:t>
            </a:r>
            <a:r>
              <a:rPr lang="en-US" dirty="0" smtClean="0">
                <a:sym typeface="Wingdings"/>
              </a:rPr>
              <a:t>)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“Use Gestures to Communicate to the planes”</a:t>
            </a:r>
            <a:endParaRPr lang="en-US" i="1" dirty="0" smtClean="0"/>
          </a:p>
        </p:txBody>
      </p:sp>
      <p:pic>
        <p:nvPicPr>
          <p:cNvPr id="5" name="Picture 4" descr="Screen Shot 2015-05-12 at 10.18.2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8635" r="13426" b="10307"/>
          <a:stretch/>
        </p:blipFill>
        <p:spPr>
          <a:xfrm>
            <a:off x="685800" y="1676400"/>
            <a:ext cx="7535333" cy="46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9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incoln_2012_v1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 1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3767"/>
    </a:accent4>
    <a:accent5>
      <a:srgbClr val="D2DCF2"/>
    </a:accent5>
    <a:accent6>
      <a:srgbClr val="009D00"/>
    </a:accent6>
    <a:hlink>
      <a:srgbClr val="FC0128"/>
    </a:hlink>
    <a:folHlink>
      <a:srgbClr val="CECECE"/>
    </a:folHlink>
  </a:clrScheme>
  <a:fontScheme name="Office Them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 1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3767"/>
    </a:accent4>
    <a:accent5>
      <a:srgbClr val="D2DCF2"/>
    </a:accent5>
    <a:accent6>
      <a:srgbClr val="009D00"/>
    </a:accent6>
    <a:hlink>
      <a:srgbClr val="FC0128"/>
    </a:hlink>
    <a:folHlink>
      <a:srgbClr val="CECECE"/>
    </a:folHlink>
  </a:clrScheme>
  <a:fontScheme name="Office Them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Custom 1 1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3767"/>
    </a:accent4>
    <a:accent5>
      <a:srgbClr val="D2DCF2"/>
    </a:accent5>
    <a:accent6>
      <a:srgbClr val="009D00"/>
    </a:accent6>
    <a:hlink>
      <a:srgbClr val="FC0128"/>
    </a:hlink>
    <a:folHlink>
      <a:srgbClr val="CECECE"/>
    </a:folHlink>
  </a:clrScheme>
  <a:fontScheme name="Office Them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Custom 1 1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3767"/>
    </a:accent4>
    <a:accent5>
      <a:srgbClr val="D2DCF2"/>
    </a:accent5>
    <a:accent6>
      <a:srgbClr val="009D00"/>
    </a:accent6>
    <a:hlink>
      <a:srgbClr val="FC0128"/>
    </a:hlink>
    <a:folHlink>
      <a:srgbClr val="CECECE"/>
    </a:folHlink>
  </a:clrScheme>
  <a:fontScheme name="Office Them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Custom 1 1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3767"/>
    </a:accent4>
    <a:accent5>
      <a:srgbClr val="D2DCF2"/>
    </a:accent5>
    <a:accent6>
      <a:srgbClr val="009D00"/>
    </a:accent6>
    <a:hlink>
      <a:srgbClr val="FC0128"/>
    </a:hlink>
    <a:folHlink>
      <a:srgbClr val="CECECE"/>
    </a:folHlink>
  </a:clrScheme>
  <a:fontScheme name="Office Them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Custom 1 1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3767"/>
    </a:accent4>
    <a:accent5>
      <a:srgbClr val="D2DCF2"/>
    </a:accent5>
    <a:accent6>
      <a:srgbClr val="009D00"/>
    </a:accent6>
    <a:hlink>
      <a:srgbClr val="FC0128"/>
    </a:hlink>
    <a:folHlink>
      <a:srgbClr val="CECECE"/>
    </a:folHlink>
  </a:clrScheme>
  <a:fontScheme name="Office Theme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Lincoln_2012_v1.potx</Template>
  <TotalTime>41330</TotalTime>
  <Pages>1</Pages>
  <Words>620</Words>
  <Application>Microsoft Macintosh PowerPoint</Application>
  <PresentationFormat>On-screen Show (4:3)</PresentationFormat>
  <Paragraphs>302</Paragraphs>
  <Slides>26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Lincoln_2012_v1</vt:lpstr>
      <vt:lpstr>Virtual Reality + Leap Motion for  Enhanced Air Traffic Control (ATC)</vt:lpstr>
      <vt:lpstr>Introduction</vt:lpstr>
      <vt:lpstr>Sample Walkthrough (Just a Taste )</vt:lpstr>
      <vt:lpstr>Sample Walkthrough (Just a Taste )</vt:lpstr>
      <vt:lpstr>Sample Walkthrough (Just a Taste )</vt:lpstr>
      <vt:lpstr>Sample Walkthrough (Just a Taste )</vt:lpstr>
      <vt:lpstr>Sample Walkthrough (Just a Taste )</vt:lpstr>
      <vt:lpstr>Sample Walkthrough (Just a Taste )</vt:lpstr>
      <vt:lpstr>Sample Walkthrough (Just a Taste )</vt:lpstr>
      <vt:lpstr>Sample Walkthrough (Just a Taste )</vt:lpstr>
      <vt:lpstr>Sample Walkthrough (Just a Taste )</vt:lpstr>
      <vt:lpstr>Sample Walkthrough (Just a Taste )</vt:lpstr>
      <vt:lpstr>Sample Walkthrough (Just a Taste )</vt:lpstr>
      <vt:lpstr>Sample Walkthrough (Just a Taste )</vt:lpstr>
      <vt:lpstr>Architecture Overview</vt:lpstr>
      <vt:lpstr>Evaluation</vt:lpstr>
      <vt:lpstr>Performance: Gestures</vt:lpstr>
      <vt:lpstr>Performance: Gestures</vt:lpstr>
      <vt:lpstr>Performance: Gestures</vt:lpstr>
      <vt:lpstr>Performance: Usability</vt:lpstr>
      <vt:lpstr>Performance: Gestures</vt:lpstr>
      <vt:lpstr>Performance: Gestures</vt:lpstr>
      <vt:lpstr>Performance: Gestures</vt:lpstr>
      <vt:lpstr>Performance: Usability</vt:lpstr>
      <vt:lpstr>Final State/Discussion</vt:lpstr>
      <vt:lpstr>Future Work</vt:lpstr>
    </vt:vector>
  </TitlesOfParts>
  <Company>Group 18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Ed Sullivan</dc:creator>
  <cp:lastModifiedBy>Andrew Moran</cp:lastModifiedBy>
  <cp:revision>287</cp:revision>
  <cp:lastPrinted>2013-07-26T13:58:58Z</cp:lastPrinted>
  <dcterms:created xsi:type="dcterms:W3CDTF">2008-05-27T20:28:58Z</dcterms:created>
  <dcterms:modified xsi:type="dcterms:W3CDTF">2015-05-16T20:31:49Z</dcterms:modified>
</cp:coreProperties>
</file>